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296" autoAdjust="0"/>
  </p:normalViewPr>
  <p:slideViewPr>
    <p:cSldViewPr>
      <p:cViewPr varScale="1">
        <p:scale>
          <a:sx n="89" d="100"/>
          <a:sy n="89" d="100"/>
        </p:scale>
        <p:origin x="-120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40F28DF-DFE2-49F9-BC55-1758B1382AC3}" type="datetimeFigureOut">
              <a:rPr lang="pl-PL" smtClean="0"/>
              <a:pPr/>
              <a:t>2008-05-05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D11EB15-6579-4739-858E-A3B409BAEF08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Image:USDA_Mineral_Flourite_93c3962.jpg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gif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amarium" TargetMode="External"/><Relationship Id="rId2" Type="http://schemas.openxmlformats.org/officeDocument/2006/relationships/hyperlink" Target="http://www.lenntech.com/periodic-chart-elements/sm-en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85786" y="928670"/>
            <a:ext cx="6343672" cy="1357322"/>
          </a:xfrm>
        </p:spPr>
        <p:txBody>
          <a:bodyPr>
            <a:normAutofit fontScale="90000"/>
          </a:bodyPr>
          <a:lstStyle/>
          <a:p>
            <a:r>
              <a:rPr lang="pl-PL" sz="8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Samarium</a:t>
            </a:r>
            <a:endParaRPr lang="pl-PL" sz="8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 descr="D:\Users\czytelnik0003\Desktop\10_48_base_samarium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357430"/>
            <a:ext cx="2552700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14348" y="1428736"/>
            <a:ext cx="5143536" cy="4357718"/>
          </a:xfrm>
        </p:spPr>
        <p:txBody>
          <a:bodyPr>
            <a:normAutofit/>
          </a:bodyPr>
          <a:lstStyle/>
          <a:p>
            <a:r>
              <a:rPr lang="pl-PL" dirty="0" err="1" smtClean="0"/>
              <a:t>Name</a:t>
            </a:r>
            <a:r>
              <a:rPr lang="pl-PL" dirty="0" smtClean="0"/>
              <a:t>: </a:t>
            </a:r>
            <a:r>
              <a:rPr lang="pl-PL" dirty="0" err="1" smtClean="0"/>
              <a:t>Samarium</a:t>
            </a:r>
            <a:endParaRPr lang="pl-PL" dirty="0" smtClean="0"/>
          </a:p>
          <a:p>
            <a:r>
              <a:rPr lang="pl-PL" dirty="0" smtClean="0"/>
              <a:t>Symbol: Sm</a:t>
            </a:r>
          </a:p>
          <a:p>
            <a:r>
              <a:rPr lang="pl-PL" dirty="0" err="1" smtClean="0"/>
              <a:t>Atomic</a:t>
            </a:r>
            <a:r>
              <a:rPr lang="pl-PL" dirty="0" smtClean="0"/>
              <a:t> </a:t>
            </a:r>
            <a:r>
              <a:rPr lang="pl-PL" dirty="0" err="1" smtClean="0"/>
              <a:t>Number</a:t>
            </a:r>
            <a:r>
              <a:rPr lang="pl-PL" dirty="0" smtClean="0"/>
              <a:t>: 62</a:t>
            </a:r>
          </a:p>
          <a:p>
            <a:r>
              <a:rPr lang="pl-PL" dirty="0" err="1" smtClean="0"/>
              <a:t>Atomic</a:t>
            </a:r>
            <a:r>
              <a:rPr lang="pl-PL" dirty="0" smtClean="0"/>
              <a:t> Mass: 150.4</a:t>
            </a:r>
          </a:p>
          <a:p>
            <a:r>
              <a:rPr lang="pl-PL" dirty="0" err="1" smtClean="0"/>
              <a:t>Family</a:t>
            </a:r>
            <a:r>
              <a:rPr lang="pl-PL" dirty="0" smtClean="0"/>
              <a:t>: </a:t>
            </a:r>
            <a:r>
              <a:rPr lang="pl-PL" dirty="0" err="1" smtClean="0"/>
              <a:t>Lanthanide</a:t>
            </a:r>
            <a:r>
              <a:rPr lang="pl-PL" dirty="0" smtClean="0"/>
              <a:t> (</a:t>
            </a:r>
            <a:r>
              <a:rPr lang="pl-PL" dirty="0" err="1" smtClean="0"/>
              <a:t>rare</a:t>
            </a:r>
            <a:r>
              <a:rPr lang="pl-PL" dirty="0" smtClean="0"/>
              <a:t> </a:t>
            </a:r>
            <a:r>
              <a:rPr lang="pl-PL" dirty="0" err="1" smtClean="0"/>
              <a:t>earth</a:t>
            </a:r>
            <a:r>
              <a:rPr lang="pl-PL" dirty="0" smtClean="0"/>
              <a:t> metal)</a:t>
            </a:r>
          </a:p>
          <a:p>
            <a:r>
              <a:rPr lang="pl-PL" dirty="0" err="1" smtClean="0"/>
              <a:t>Appearance</a:t>
            </a:r>
            <a:r>
              <a:rPr lang="pl-PL" dirty="0" smtClean="0"/>
              <a:t>: </a:t>
            </a:r>
            <a:r>
              <a:rPr lang="pl-PL" dirty="0" err="1" smtClean="0"/>
              <a:t>Silvery</a:t>
            </a:r>
            <a:r>
              <a:rPr lang="pl-PL" dirty="0" smtClean="0"/>
              <a:t> White</a:t>
            </a:r>
          </a:p>
          <a:p>
            <a:r>
              <a:rPr lang="pl-PL" dirty="0" err="1" smtClean="0"/>
              <a:t>Electron</a:t>
            </a:r>
            <a:r>
              <a:rPr lang="pl-PL" dirty="0" smtClean="0"/>
              <a:t>(s) per </a:t>
            </a:r>
            <a:r>
              <a:rPr lang="pl-PL" dirty="0" err="1" smtClean="0"/>
              <a:t>shell</a:t>
            </a:r>
            <a:r>
              <a:rPr lang="pl-PL" dirty="0" smtClean="0"/>
              <a:t>: 2, 8, 18, 24, 8, 2.</a:t>
            </a:r>
          </a:p>
          <a:p>
            <a:pPr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u="sng" dirty="0" smtClean="0"/>
              <a:t>General </a:t>
            </a:r>
            <a:r>
              <a:rPr lang="pl-PL" u="sng" dirty="0" err="1" smtClean="0"/>
              <a:t>details</a:t>
            </a:r>
            <a:endParaRPr lang="pl-PL" u="sng" dirty="0"/>
          </a:p>
        </p:txBody>
      </p:sp>
      <p:pic>
        <p:nvPicPr>
          <p:cNvPr id="2050" name="Picture 2" descr="http://z.about.com/d/chemistry/1/0/q/Q/samar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071678"/>
            <a:ext cx="20383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28662" y="3929066"/>
            <a:ext cx="7786742" cy="2286016"/>
          </a:xfrm>
        </p:spPr>
        <p:txBody>
          <a:bodyPr>
            <a:normAutofit fontScale="77500" lnSpcReduction="20000"/>
          </a:bodyPr>
          <a:lstStyle/>
          <a:p>
            <a:r>
              <a:rPr lang="pl-PL" dirty="0" err="1" smtClean="0"/>
              <a:t>Phase</a:t>
            </a:r>
            <a:r>
              <a:rPr lang="pl-PL" dirty="0" smtClean="0"/>
              <a:t>: Solid</a:t>
            </a:r>
          </a:p>
          <a:p>
            <a:r>
              <a:rPr lang="pl-PL" dirty="0" err="1" smtClean="0"/>
              <a:t>Boiling</a:t>
            </a:r>
            <a:r>
              <a:rPr lang="pl-PL" dirty="0" smtClean="0"/>
              <a:t> Point: 2067K (1794C, 3261F)</a:t>
            </a:r>
          </a:p>
          <a:p>
            <a:r>
              <a:rPr lang="pl-PL" dirty="0" err="1" smtClean="0"/>
              <a:t>Melting</a:t>
            </a:r>
            <a:r>
              <a:rPr lang="pl-PL" dirty="0" smtClean="0"/>
              <a:t> Point: 1345K (1072C, 1962F) </a:t>
            </a:r>
          </a:p>
          <a:p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stable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a </a:t>
            </a:r>
            <a:r>
              <a:rPr lang="pl-PL" dirty="0" err="1" smtClean="0"/>
              <a:t>room</a:t>
            </a:r>
            <a:r>
              <a:rPr lang="pl-PL" dirty="0" smtClean="0"/>
              <a:t> </a:t>
            </a:r>
            <a:r>
              <a:rPr lang="pl-PL" dirty="0" err="1" smtClean="0"/>
              <a:t>temperature</a:t>
            </a:r>
            <a:r>
              <a:rPr lang="pl-PL" dirty="0" smtClean="0"/>
              <a:t> of </a:t>
            </a:r>
            <a:r>
              <a:rPr lang="pl-PL" dirty="0" err="1" smtClean="0"/>
              <a:t>dry</a:t>
            </a:r>
            <a:r>
              <a:rPr lang="pl-PL" dirty="0" smtClean="0"/>
              <a:t> air</a:t>
            </a:r>
          </a:p>
          <a:p>
            <a:pPr>
              <a:buNone/>
            </a:pPr>
            <a:endParaRPr lang="pl-PL" b="1" u="sng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pl-PL" b="1" u="sng" dirty="0" err="1" smtClean="0">
                <a:solidFill>
                  <a:srgbClr val="FFFF00"/>
                </a:solidFill>
              </a:rPr>
              <a:t>Did</a:t>
            </a:r>
            <a:r>
              <a:rPr lang="pl-PL" b="1" u="sng" dirty="0" smtClean="0">
                <a:solidFill>
                  <a:srgbClr val="FFFF00"/>
                </a:solidFill>
              </a:rPr>
              <a:t> </a:t>
            </a:r>
            <a:r>
              <a:rPr lang="pl-PL" b="1" u="sng" dirty="0" err="1" smtClean="0">
                <a:solidFill>
                  <a:srgbClr val="FFFF00"/>
                </a:solidFill>
              </a:rPr>
              <a:t>you</a:t>
            </a:r>
            <a:r>
              <a:rPr lang="pl-PL" b="1" u="sng" dirty="0" smtClean="0">
                <a:solidFill>
                  <a:srgbClr val="FFFF00"/>
                </a:solidFill>
              </a:rPr>
              <a:t> </a:t>
            </a:r>
            <a:r>
              <a:rPr lang="pl-PL" b="1" u="sng" dirty="0" err="1" smtClean="0">
                <a:solidFill>
                  <a:srgbClr val="FFFF00"/>
                </a:solidFill>
              </a:rPr>
              <a:t>know</a:t>
            </a:r>
            <a:r>
              <a:rPr lang="pl-PL" b="1" u="sng" dirty="0" smtClean="0">
                <a:solidFill>
                  <a:srgbClr val="FFFF00"/>
                </a:solidFill>
              </a:rPr>
              <a:t>? </a:t>
            </a:r>
            <a:r>
              <a:rPr lang="pl-PL" b="1" u="sng" dirty="0" err="1" smtClean="0"/>
              <a:t>Samarium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is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the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hardest</a:t>
            </a:r>
            <a:r>
              <a:rPr lang="pl-PL" b="1" u="sng" dirty="0" smtClean="0"/>
              <a:t> and </a:t>
            </a:r>
            <a:r>
              <a:rPr lang="pl-PL" b="1" u="sng" dirty="0" err="1" smtClean="0"/>
              <a:t>brittle</a:t>
            </a:r>
            <a:r>
              <a:rPr lang="pl-PL" b="1" u="sng" dirty="0" smtClean="0"/>
              <a:t> of </a:t>
            </a:r>
            <a:r>
              <a:rPr lang="pl-PL" b="1" u="sng" dirty="0" err="1" smtClean="0"/>
              <a:t>the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rare</a:t>
            </a:r>
            <a:r>
              <a:rPr lang="pl-PL" b="1" u="sng" dirty="0" smtClean="0"/>
              <a:t> </a:t>
            </a:r>
            <a:r>
              <a:rPr lang="pl-PL" b="1" u="sng" dirty="0" err="1" smtClean="0"/>
              <a:t>elements</a:t>
            </a:r>
            <a:r>
              <a:rPr lang="pl-PL" b="1" u="sng" dirty="0" smtClean="0"/>
              <a:t>.</a:t>
            </a:r>
            <a:endParaRPr lang="pl-PL" dirty="0" smtClean="0"/>
          </a:p>
          <a:p>
            <a:pPr>
              <a:buNone/>
            </a:pPr>
            <a:endParaRPr lang="pl-PL" dirty="0" smtClean="0">
              <a:solidFill>
                <a:srgbClr val="FFFF00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u="sng" dirty="0" err="1" smtClean="0"/>
              <a:t>Physical</a:t>
            </a:r>
            <a:r>
              <a:rPr lang="pl-PL" u="sng" dirty="0" smtClean="0"/>
              <a:t> </a:t>
            </a:r>
            <a:r>
              <a:rPr lang="pl-PL" u="sng" dirty="0" err="1" smtClean="0"/>
              <a:t>Properties</a:t>
            </a:r>
            <a:endParaRPr lang="pl-PL" u="sng" dirty="0"/>
          </a:p>
        </p:txBody>
      </p:sp>
      <p:pic>
        <p:nvPicPr>
          <p:cNvPr id="6146" name="Picture 2" descr="Samari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357298"/>
            <a:ext cx="2552700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28596" y="4286256"/>
            <a:ext cx="7972452" cy="1447605"/>
          </a:xfrm>
        </p:spPr>
        <p:txBody>
          <a:bodyPr>
            <a:normAutofit fontScale="92500" lnSpcReduction="20000"/>
          </a:bodyPr>
          <a:lstStyle/>
          <a:p>
            <a:r>
              <a:rPr lang="pl-PL" dirty="0" smtClean="0"/>
              <a:t>‘</a:t>
            </a:r>
            <a:r>
              <a:rPr lang="pl-PL" dirty="0" err="1" smtClean="0"/>
              <a:t>Samarium</a:t>
            </a:r>
            <a:r>
              <a:rPr lang="pl-PL" dirty="0" smtClean="0"/>
              <a:t>’ was </a:t>
            </a:r>
            <a:r>
              <a:rPr lang="pl-PL" dirty="0" err="1" smtClean="0"/>
              <a:t>taken</a:t>
            </a:r>
            <a:r>
              <a:rPr lang="pl-PL" dirty="0" smtClean="0"/>
              <a:t> </a:t>
            </a:r>
            <a:r>
              <a:rPr lang="pl-PL" dirty="0" err="1" smtClean="0"/>
              <a:t>from</a:t>
            </a:r>
            <a:r>
              <a:rPr lang="pl-PL" dirty="0" smtClean="0"/>
              <a:t> a </a:t>
            </a:r>
            <a:r>
              <a:rPr lang="pl-PL" dirty="0" err="1" smtClean="0"/>
              <a:t>mineral</a:t>
            </a:r>
            <a:r>
              <a:rPr lang="pl-PL" dirty="0" smtClean="0"/>
              <a:t>, </a:t>
            </a:r>
            <a:r>
              <a:rPr lang="pl-PL" dirty="0" err="1" smtClean="0"/>
              <a:t>samarskite</a:t>
            </a:r>
            <a:r>
              <a:rPr lang="pl-PL" dirty="0" smtClean="0"/>
              <a:t>. </a:t>
            </a:r>
          </a:p>
          <a:p>
            <a:r>
              <a:rPr lang="pl-PL" dirty="0" smtClean="0"/>
              <a:t>So </a:t>
            </a:r>
            <a:r>
              <a:rPr lang="pl-PL" dirty="0" err="1" smtClean="0"/>
              <a:t>in</a:t>
            </a:r>
            <a:r>
              <a:rPr lang="pl-PL" dirty="0" smtClean="0"/>
              <a:t> return,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comes</a:t>
            </a:r>
            <a:r>
              <a:rPr lang="pl-PL" dirty="0" smtClean="0"/>
              <a:t> 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r>
              <a:rPr lang="pl-PL" dirty="0" smtClean="0"/>
              <a:t> of a </a:t>
            </a:r>
            <a:r>
              <a:rPr lang="pl-PL" dirty="0" err="1" smtClean="0"/>
              <a:t>Russian</a:t>
            </a:r>
            <a:r>
              <a:rPr lang="pl-PL" dirty="0" smtClean="0"/>
              <a:t> </a:t>
            </a:r>
            <a:r>
              <a:rPr lang="pl-PL" dirty="0" err="1" smtClean="0"/>
              <a:t>mine</a:t>
            </a:r>
            <a:r>
              <a:rPr lang="pl-PL" dirty="0" smtClean="0"/>
              <a:t> </a:t>
            </a:r>
            <a:r>
              <a:rPr lang="pl-PL" dirty="0" err="1" smtClean="0"/>
              <a:t>official</a:t>
            </a:r>
            <a:r>
              <a:rPr lang="pl-PL" dirty="0" smtClean="0"/>
              <a:t>. </a:t>
            </a:r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6000792" cy="1000132"/>
          </a:xfrm>
        </p:spPr>
        <p:txBody>
          <a:bodyPr/>
          <a:lstStyle/>
          <a:p>
            <a:r>
              <a:rPr lang="pl-PL" u="sng" dirty="0" smtClean="0"/>
              <a:t>I </a:t>
            </a:r>
            <a:r>
              <a:rPr lang="pl-PL" u="sng" dirty="0" err="1" smtClean="0"/>
              <a:t>have</a:t>
            </a:r>
            <a:r>
              <a:rPr lang="pl-PL" u="sng" dirty="0" smtClean="0"/>
              <a:t> </a:t>
            </a:r>
            <a:r>
              <a:rPr lang="pl-PL" u="sng" dirty="0" err="1" smtClean="0"/>
              <a:t>two</a:t>
            </a:r>
            <a:r>
              <a:rPr lang="pl-PL" u="sng" dirty="0" smtClean="0"/>
              <a:t> </a:t>
            </a:r>
            <a:r>
              <a:rPr lang="pl-PL" u="sng" dirty="0" err="1" smtClean="0"/>
              <a:t>Birthdays</a:t>
            </a:r>
            <a:endParaRPr lang="pl-PL" u="sng" dirty="0"/>
          </a:p>
        </p:txBody>
      </p:sp>
      <p:sp>
        <p:nvSpPr>
          <p:cNvPr id="4" name="pole tekstowe 3"/>
          <p:cNvSpPr txBox="1"/>
          <p:nvPr/>
        </p:nvSpPr>
        <p:spPr>
          <a:xfrm>
            <a:off x="357158" y="1357298"/>
            <a:ext cx="7858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pperplate Gothic Bold" pitchFamily="34" charset="0"/>
              </a:rPr>
              <a:t>H</a:t>
            </a:r>
          </a:p>
          <a:p>
            <a:r>
              <a:rPr lang="pl-PL" sz="2000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pperplate Gothic Bold" pitchFamily="34" charset="0"/>
              </a:rPr>
              <a:t>I</a:t>
            </a:r>
          </a:p>
          <a:p>
            <a:r>
              <a:rPr lang="pl-PL" sz="2000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pperplate Gothic Bold" pitchFamily="34" charset="0"/>
              </a:rPr>
              <a:t>S</a:t>
            </a:r>
          </a:p>
          <a:p>
            <a:r>
              <a:rPr lang="pl-PL" sz="2000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pperplate Gothic Bold" pitchFamily="34" charset="0"/>
              </a:rPr>
              <a:t>T</a:t>
            </a:r>
          </a:p>
          <a:p>
            <a:r>
              <a:rPr lang="pl-PL" sz="2000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pperplate Gothic Bold" pitchFamily="34" charset="0"/>
              </a:rPr>
              <a:t>O</a:t>
            </a:r>
          </a:p>
          <a:p>
            <a:r>
              <a:rPr lang="pl-PL" sz="2000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pperplate Gothic Bold" pitchFamily="34" charset="0"/>
              </a:rPr>
              <a:t>R</a:t>
            </a:r>
          </a:p>
          <a:p>
            <a:r>
              <a:rPr lang="pl-PL" sz="2000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pperplate Gothic Bold" pitchFamily="34" charset="0"/>
              </a:rPr>
              <a:t>Y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00100" y="1643050"/>
            <a:ext cx="685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 smtClean="0"/>
              <a:t>There</a:t>
            </a:r>
            <a:r>
              <a:rPr lang="pl-PL" dirty="0" smtClean="0"/>
              <a:t> was a </a:t>
            </a:r>
            <a:r>
              <a:rPr lang="pl-PL" dirty="0" err="1" smtClean="0"/>
              <a:t>chemist</a:t>
            </a:r>
            <a:r>
              <a:rPr lang="pl-PL" dirty="0" smtClean="0"/>
              <a:t>, Paul </a:t>
            </a:r>
            <a:r>
              <a:rPr lang="pl-PL" dirty="0" err="1" smtClean="0"/>
              <a:t>Lecoq</a:t>
            </a:r>
            <a:r>
              <a:rPr lang="pl-PL" dirty="0" smtClean="0"/>
              <a:t>, and </a:t>
            </a:r>
            <a:r>
              <a:rPr lang="pl-PL" dirty="0" err="1" smtClean="0"/>
              <a:t>he</a:t>
            </a:r>
            <a:r>
              <a:rPr lang="pl-PL" dirty="0" smtClean="0"/>
              <a:t> was </a:t>
            </a:r>
            <a:r>
              <a:rPr lang="pl-PL" dirty="0" err="1" smtClean="0"/>
              <a:t>studying</a:t>
            </a:r>
            <a:r>
              <a:rPr lang="pl-PL" dirty="0" smtClean="0"/>
              <a:t> </a:t>
            </a:r>
            <a:r>
              <a:rPr lang="pl-PL" dirty="0" err="1" smtClean="0"/>
              <a:t>didymium</a:t>
            </a:r>
            <a:r>
              <a:rPr lang="pl-PL" dirty="0" smtClean="0"/>
              <a:t>, and </a:t>
            </a:r>
            <a:r>
              <a:rPr lang="pl-PL" dirty="0" err="1" smtClean="0"/>
              <a:t>he</a:t>
            </a:r>
            <a:r>
              <a:rPr lang="pl-PL" dirty="0" smtClean="0"/>
              <a:t> </a:t>
            </a:r>
            <a:r>
              <a:rPr lang="pl-PL" dirty="0" err="1" smtClean="0"/>
              <a:t>discovered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new</a:t>
            </a:r>
            <a:r>
              <a:rPr lang="pl-PL" dirty="0" smtClean="0"/>
              <a:t> </a:t>
            </a:r>
            <a:r>
              <a:rPr lang="pl-PL" dirty="0" err="1" smtClean="0"/>
              <a:t>elements</a:t>
            </a:r>
            <a:r>
              <a:rPr lang="pl-PL" dirty="0" smtClean="0"/>
              <a:t> </a:t>
            </a:r>
            <a:r>
              <a:rPr lang="pl-PL" dirty="0" err="1" smtClean="0"/>
              <a:t>could</a:t>
            </a:r>
            <a:r>
              <a:rPr lang="pl-PL" dirty="0" smtClean="0"/>
              <a:t> be </a:t>
            </a:r>
            <a:r>
              <a:rPr lang="pl-PL" dirty="0" err="1" smtClean="0"/>
              <a:t>found</a:t>
            </a:r>
            <a:r>
              <a:rPr lang="pl-PL" dirty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didymium</a:t>
            </a:r>
            <a:r>
              <a:rPr lang="pl-PL" dirty="0" smtClean="0"/>
              <a:t> (1853). </a:t>
            </a:r>
            <a:r>
              <a:rPr lang="pl-PL" dirty="0" err="1" smtClean="0"/>
              <a:t>At</a:t>
            </a:r>
            <a:r>
              <a:rPr lang="pl-PL" dirty="0" smtClean="0"/>
              <a:t> </a:t>
            </a:r>
            <a:r>
              <a:rPr lang="pl-PL" dirty="0" err="1" smtClean="0"/>
              <a:t>the</a:t>
            </a:r>
            <a:r>
              <a:rPr lang="pl-PL" dirty="0" smtClean="0"/>
              <a:t> same time, </a:t>
            </a:r>
            <a:r>
              <a:rPr lang="pl-PL" dirty="0" err="1" smtClean="0"/>
              <a:t>another</a:t>
            </a:r>
            <a:r>
              <a:rPr lang="pl-PL" dirty="0" smtClean="0"/>
              <a:t> </a:t>
            </a:r>
            <a:r>
              <a:rPr lang="pl-PL" dirty="0" err="1" smtClean="0"/>
              <a:t>chemist</a:t>
            </a:r>
            <a:r>
              <a:rPr lang="pl-PL" dirty="0" smtClean="0"/>
              <a:t>, </a:t>
            </a:r>
            <a:r>
              <a:rPr lang="pl-PL" dirty="0" err="1" smtClean="0"/>
              <a:t>Jean-charles</a:t>
            </a:r>
            <a:r>
              <a:rPr lang="pl-PL" dirty="0" smtClean="0"/>
              <a:t>, </a:t>
            </a:r>
            <a:r>
              <a:rPr lang="pl-PL" dirty="0" err="1" smtClean="0"/>
              <a:t>found</a:t>
            </a:r>
            <a:r>
              <a:rPr lang="pl-PL" dirty="0" smtClean="0"/>
              <a:t> </a:t>
            </a:r>
            <a:r>
              <a:rPr lang="pl-PL" dirty="0" err="1" smtClean="0"/>
              <a:t>that</a:t>
            </a:r>
            <a:r>
              <a:rPr lang="pl-PL" dirty="0" smtClean="0"/>
              <a:t> </a:t>
            </a:r>
            <a:r>
              <a:rPr lang="pl-PL" dirty="0" err="1" smtClean="0"/>
              <a:t>didymium</a:t>
            </a:r>
            <a:r>
              <a:rPr lang="pl-PL" dirty="0" smtClean="0"/>
              <a:t> </a:t>
            </a:r>
            <a:r>
              <a:rPr lang="pl-PL" dirty="0" err="1" smtClean="0"/>
              <a:t>could</a:t>
            </a:r>
            <a:r>
              <a:rPr lang="pl-PL" dirty="0" smtClean="0"/>
              <a:t> be </a:t>
            </a:r>
            <a:r>
              <a:rPr lang="pl-PL" dirty="0" err="1" smtClean="0"/>
              <a:t>divided</a:t>
            </a:r>
            <a:r>
              <a:rPr lang="pl-PL" dirty="0" smtClean="0"/>
              <a:t> </a:t>
            </a:r>
            <a:r>
              <a:rPr lang="pl-PL" dirty="0" err="1" smtClean="0"/>
              <a:t>into</a:t>
            </a:r>
            <a:r>
              <a:rPr lang="pl-PL" dirty="0" smtClean="0"/>
              <a:t> </a:t>
            </a:r>
            <a:r>
              <a:rPr lang="pl-PL" dirty="0" err="1" smtClean="0"/>
              <a:t>two</a:t>
            </a:r>
            <a:r>
              <a:rPr lang="pl-PL" dirty="0" smtClean="0"/>
              <a:t> parts (1879). </a:t>
            </a:r>
            <a:r>
              <a:rPr lang="pl-PL" dirty="0" err="1" smtClean="0"/>
              <a:t>Later</a:t>
            </a:r>
            <a:r>
              <a:rPr lang="pl-PL" dirty="0" smtClean="0"/>
              <a:t>, </a:t>
            </a:r>
            <a:r>
              <a:rPr lang="pl-PL" dirty="0" err="1" smtClean="0"/>
              <a:t>they</a:t>
            </a:r>
            <a:r>
              <a:rPr lang="pl-PL" dirty="0" smtClean="0"/>
              <a:t> </a:t>
            </a:r>
            <a:r>
              <a:rPr lang="pl-PL" dirty="0" err="1" smtClean="0"/>
              <a:t>named</a:t>
            </a:r>
            <a:r>
              <a:rPr lang="pl-PL" dirty="0" smtClean="0"/>
              <a:t> </a:t>
            </a:r>
            <a:r>
              <a:rPr lang="pl-PL" dirty="0" err="1" smtClean="0"/>
              <a:t>it</a:t>
            </a:r>
            <a:r>
              <a:rPr lang="pl-PL" dirty="0" smtClean="0"/>
              <a:t> </a:t>
            </a:r>
            <a:r>
              <a:rPr lang="pl-PL" dirty="0" err="1" smtClean="0"/>
              <a:t>Samarium</a:t>
            </a:r>
            <a:r>
              <a:rPr lang="pl-PL" dirty="0" smtClean="0"/>
              <a:t> and </a:t>
            </a:r>
            <a:r>
              <a:rPr lang="pl-PL" dirty="0" err="1" smtClean="0"/>
              <a:t>Europium</a:t>
            </a:r>
            <a:r>
              <a:rPr lang="pl-PL" dirty="0" smtClean="0"/>
              <a:t>. 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2500298" y="3429000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u="sng" dirty="0" err="1" smtClean="0">
                <a:latin typeface="Bradley Hand ITC" pitchFamily="66" charset="0"/>
              </a:rPr>
              <a:t>Naming</a:t>
            </a:r>
            <a:endParaRPr lang="pl-PL" sz="4000" b="1" u="sng" dirty="0">
              <a:latin typeface="Bradley Hand ITC" pitchFamily="66" charset="0"/>
            </a:endParaRPr>
          </a:p>
        </p:txBody>
      </p:sp>
      <p:pic>
        <p:nvPicPr>
          <p:cNvPr id="6146" name="Picture 2" descr="http://frankthetank.files.wordpress.com/2006/12/birthday-cak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214290"/>
            <a:ext cx="1865294" cy="1511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28596" y="1571612"/>
            <a:ext cx="8258204" cy="2376299"/>
          </a:xfrm>
        </p:spPr>
        <p:txBody>
          <a:bodyPr>
            <a:normAutofit fontScale="77500" lnSpcReduction="20000"/>
          </a:bodyPr>
          <a:lstStyle/>
          <a:p>
            <a:r>
              <a:rPr lang="pl-PL" sz="2800" dirty="0" err="1" smtClean="0"/>
              <a:t>Samarium</a:t>
            </a:r>
            <a:r>
              <a:rPr lang="pl-PL" sz="2800" dirty="0" smtClean="0"/>
              <a:t> </a:t>
            </a:r>
            <a:r>
              <a:rPr lang="pl-PL" sz="2800" dirty="0" err="1" smtClean="0"/>
              <a:t>can</a:t>
            </a:r>
            <a:r>
              <a:rPr lang="pl-PL" sz="2800" dirty="0" smtClean="0"/>
              <a:t> be </a:t>
            </a:r>
            <a:r>
              <a:rPr lang="pl-PL" sz="2800" dirty="0" err="1" smtClean="0"/>
              <a:t>added</a:t>
            </a:r>
            <a:r>
              <a:rPr lang="pl-PL" sz="2800" dirty="0" smtClean="0"/>
              <a:t> to </a:t>
            </a:r>
            <a:r>
              <a:rPr lang="pl-PL" sz="2800" dirty="0" err="1" smtClean="0"/>
              <a:t>glass</a:t>
            </a:r>
            <a:r>
              <a:rPr lang="pl-PL" sz="2800" dirty="0" smtClean="0"/>
              <a:t> for </a:t>
            </a:r>
            <a:r>
              <a:rPr lang="pl-PL" sz="2800" dirty="0" err="1" smtClean="0"/>
              <a:t>color</a:t>
            </a:r>
            <a:r>
              <a:rPr lang="pl-PL" sz="2800" dirty="0" smtClean="0"/>
              <a:t> </a:t>
            </a:r>
            <a:r>
              <a:rPr lang="pl-PL" sz="2800" dirty="0" err="1" smtClean="0"/>
              <a:t>or</a:t>
            </a:r>
            <a:r>
              <a:rPr lang="pl-PL" sz="2800" dirty="0" smtClean="0"/>
              <a:t> </a:t>
            </a:r>
            <a:r>
              <a:rPr lang="pl-PL" sz="2800" dirty="0" err="1" smtClean="0"/>
              <a:t>special</a:t>
            </a:r>
            <a:r>
              <a:rPr lang="pl-PL" sz="2800" dirty="0" smtClean="0"/>
              <a:t> </a:t>
            </a:r>
            <a:r>
              <a:rPr lang="pl-PL" sz="2800" dirty="0" err="1" smtClean="0"/>
              <a:t>light</a:t>
            </a:r>
            <a:r>
              <a:rPr lang="pl-PL" sz="2800" dirty="0" smtClean="0"/>
              <a:t> </a:t>
            </a:r>
            <a:r>
              <a:rPr lang="pl-PL" sz="2800" dirty="0" err="1" smtClean="0"/>
              <a:t>properties</a:t>
            </a:r>
            <a:r>
              <a:rPr lang="pl-PL" sz="2800" dirty="0" smtClean="0"/>
              <a:t>.</a:t>
            </a:r>
          </a:p>
          <a:p>
            <a:r>
              <a:rPr lang="pl-PL" sz="2800" dirty="0" err="1" smtClean="0"/>
              <a:t>Used</a:t>
            </a:r>
            <a:r>
              <a:rPr lang="pl-PL" sz="2800" dirty="0" smtClean="0"/>
              <a:t> </a:t>
            </a:r>
            <a:r>
              <a:rPr lang="pl-PL" sz="2800" dirty="0" err="1" smtClean="0"/>
              <a:t>in</a:t>
            </a:r>
            <a:r>
              <a:rPr lang="pl-PL" sz="2800" dirty="0" smtClean="0"/>
              <a:t> </a:t>
            </a:r>
            <a:r>
              <a:rPr lang="pl-PL" sz="2800" dirty="0" err="1" smtClean="0"/>
              <a:t>very</a:t>
            </a:r>
            <a:r>
              <a:rPr lang="pl-PL" sz="2800" dirty="0" smtClean="0"/>
              <a:t> </a:t>
            </a:r>
            <a:r>
              <a:rPr lang="pl-PL" sz="2800" dirty="0" err="1" smtClean="0"/>
              <a:t>powerful</a:t>
            </a:r>
            <a:r>
              <a:rPr lang="pl-PL" sz="2800" dirty="0" smtClean="0"/>
              <a:t> </a:t>
            </a:r>
            <a:r>
              <a:rPr lang="pl-PL" sz="2800" dirty="0" err="1" smtClean="0"/>
              <a:t>magnets</a:t>
            </a:r>
            <a:r>
              <a:rPr lang="pl-PL" sz="2800" dirty="0" smtClean="0"/>
              <a:t>. </a:t>
            </a:r>
            <a:r>
              <a:rPr lang="pl-PL" sz="1800" dirty="0" smtClean="0"/>
              <a:t>(</a:t>
            </a:r>
            <a:r>
              <a:rPr lang="pl-PL" sz="1800" dirty="0" err="1" smtClean="0"/>
              <a:t>Samarium</a:t>
            </a:r>
            <a:r>
              <a:rPr lang="pl-PL" sz="1800" dirty="0" smtClean="0"/>
              <a:t> </a:t>
            </a:r>
            <a:r>
              <a:rPr lang="pl-PL" sz="1800" dirty="0" err="1" smtClean="0"/>
              <a:t>cobalt</a:t>
            </a:r>
            <a:r>
              <a:rPr lang="pl-PL" sz="1800" dirty="0" smtClean="0"/>
              <a:t>) </a:t>
            </a:r>
          </a:p>
          <a:p>
            <a:r>
              <a:rPr lang="pl-PL" sz="2800" dirty="0" err="1" smtClean="0"/>
              <a:t>Used</a:t>
            </a:r>
            <a:r>
              <a:rPr lang="pl-PL" sz="2800" dirty="0" smtClean="0"/>
              <a:t> </a:t>
            </a:r>
            <a:r>
              <a:rPr lang="pl-PL" sz="2800" dirty="0" err="1" smtClean="0"/>
              <a:t>in</a:t>
            </a:r>
            <a:r>
              <a:rPr lang="pl-PL" sz="2800" dirty="0" smtClean="0"/>
              <a:t> </a:t>
            </a:r>
            <a:r>
              <a:rPr lang="pl-PL" sz="2800" dirty="0" err="1" smtClean="0"/>
              <a:t>television</a:t>
            </a:r>
            <a:r>
              <a:rPr lang="pl-PL" sz="2800" dirty="0" smtClean="0"/>
              <a:t> </a:t>
            </a:r>
            <a:r>
              <a:rPr lang="pl-PL" sz="2800" dirty="0" err="1" smtClean="0"/>
              <a:t>tubes</a:t>
            </a:r>
            <a:endParaRPr lang="pl-PL" sz="2800" dirty="0" smtClean="0"/>
          </a:p>
          <a:p>
            <a:r>
              <a:rPr lang="pl-PL" sz="2800" dirty="0" err="1" smtClean="0"/>
              <a:t>Also</a:t>
            </a:r>
            <a:r>
              <a:rPr lang="pl-PL" sz="2800" dirty="0" smtClean="0"/>
              <a:t> </a:t>
            </a:r>
            <a:r>
              <a:rPr lang="pl-PL" sz="2800" dirty="0" err="1" smtClean="0"/>
              <a:t>used</a:t>
            </a:r>
            <a:r>
              <a:rPr lang="pl-PL" sz="2800" dirty="0" smtClean="0"/>
              <a:t> to make </a:t>
            </a:r>
            <a:r>
              <a:rPr lang="pl-PL" sz="2800" dirty="0" err="1" smtClean="0"/>
              <a:t>lasers</a:t>
            </a:r>
            <a:r>
              <a:rPr lang="pl-PL" sz="2800" dirty="0" smtClean="0"/>
              <a:t>.</a:t>
            </a:r>
          </a:p>
          <a:p>
            <a:r>
              <a:rPr lang="pl-PL" sz="2800" dirty="0" err="1" smtClean="0"/>
              <a:t>Headphones</a:t>
            </a:r>
            <a:r>
              <a:rPr lang="pl-PL" sz="2800" dirty="0" smtClean="0"/>
              <a:t> </a:t>
            </a:r>
          </a:p>
          <a:p>
            <a:r>
              <a:rPr lang="pl-PL" sz="2800" dirty="0" err="1" smtClean="0"/>
              <a:t>Some</a:t>
            </a:r>
            <a:r>
              <a:rPr lang="pl-PL" sz="2800" dirty="0" smtClean="0"/>
              <a:t> musical instruments</a:t>
            </a:r>
          </a:p>
          <a:p>
            <a:endParaRPr lang="pl-PL" sz="2800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u="sng" dirty="0" err="1" smtClean="0"/>
              <a:t>Uses</a:t>
            </a:r>
            <a:r>
              <a:rPr lang="pl-PL" u="sng" dirty="0" smtClean="0"/>
              <a:t> of </a:t>
            </a:r>
            <a:r>
              <a:rPr lang="pl-PL" u="sng" dirty="0" err="1" smtClean="0"/>
              <a:t>Samarium</a:t>
            </a:r>
            <a:endParaRPr lang="pl-PL" u="sng" dirty="0"/>
          </a:p>
        </p:txBody>
      </p:sp>
      <p:pic>
        <p:nvPicPr>
          <p:cNvPr id="17410" name="Picture 2" descr="http://homepage.mac.com/credmond/images/Repeti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786190"/>
            <a:ext cx="3151178" cy="2685773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642910" y="4071942"/>
            <a:ext cx="43577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u="sng" dirty="0" err="1" smtClean="0">
                <a:solidFill>
                  <a:srgbClr val="FFFF00"/>
                </a:solidFill>
              </a:rPr>
              <a:t>Wow</a:t>
            </a:r>
            <a:r>
              <a:rPr lang="pl-PL" sz="2800" b="1" u="sng" dirty="0" smtClean="0">
                <a:solidFill>
                  <a:srgbClr val="FFFF00"/>
                </a:solidFill>
              </a:rPr>
              <a:t>! </a:t>
            </a:r>
            <a:r>
              <a:rPr lang="pl-PL" sz="2800" b="1" u="sng" dirty="0" err="1" smtClean="0"/>
              <a:t>Used</a:t>
            </a:r>
            <a:r>
              <a:rPr lang="pl-PL" sz="2800" b="1" u="sng" dirty="0" smtClean="0"/>
              <a:t> </a:t>
            </a:r>
            <a:r>
              <a:rPr lang="pl-PL" sz="2800" b="1" u="sng" dirty="0" err="1" smtClean="0"/>
              <a:t>at</a:t>
            </a:r>
            <a:r>
              <a:rPr lang="pl-PL" sz="2800" b="1" u="sng" dirty="0" smtClean="0"/>
              <a:t> high </a:t>
            </a:r>
            <a:r>
              <a:rPr lang="pl-PL" sz="2800" b="1" u="sng" dirty="0" err="1" smtClean="0"/>
              <a:t>temperatures</a:t>
            </a:r>
            <a:r>
              <a:rPr lang="pl-PL" sz="2800" b="1" u="sng" dirty="0" smtClean="0"/>
              <a:t> and </a:t>
            </a:r>
            <a:r>
              <a:rPr lang="pl-PL" sz="2800" b="1" u="sng" dirty="0" err="1" smtClean="0"/>
              <a:t>can’t</a:t>
            </a:r>
            <a:r>
              <a:rPr lang="pl-PL" sz="2800" b="1" u="sng" dirty="0" smtClean="0"/>
              <a:t> </a:t>
            </a:r>
            <a:r>
              <a:rPr lang="pl-PL" sz="2800" b="1" u="sng" dirty="0" err="1" smtClean="0"/>
              <a:t>react</a:t>
            </a:r>
            <a:r>
              <a:rPr lang="pl-PL" sz="2800" b="1" u="sng" dirty="0" smtClean="0"/>
              <a:t> </a:t>
            </a:r>
            <a:r>
              <a:rPr lang="pl-PL" sz="2800" b="1" u="sng" dirty="0" err="1" smtClean="0"/>
              <a:t>easily</a:t>
            </a:r>
            <a:r>
              <a:rPr lang="pl-PL" sz="2800" b="1" u="sng" dirty="0" smtClean="0"/>
              <a:t> </a:t>
            </a:r>
            <a:r>
              <a:rPr lang="pl-PL" sz="2800" b="1" u="sng" dirty="0" err="1" smtClean="0"/>
              <a:t>with</a:t>
            </a:r>
            <a:r>
              <a:rPr lang="pl-PL" sz="2800" b="1" u="sng" dirty="0" smtClean="0"/>
              <a:t> </a:t>
            </a:r>
            <a:r>
              <a:rPr lang="pl-PL" sz="2800" b="1" u="sng" dirty="0" err="1" smtClean="0"/>
              <a:t>other</a:t>
            </a:r>
            <a:r>
              <a:rPr lang="pl-PL" sz="2800" b="1" u="sng" dirty="0" smtClean="0"/>
              <a:t> </a:t>
            </a:r>
            <a:r>
              <a:rPr lang="pl-PL" sz="2800" b="1" u="sng" dirty="0" err="1" smtClean="0"/>
              <a:t>substances</a:t>
            </a:r>
            <a:r>
              <a:rPr lang="pl-PL" b="1" u="sng" dirty="0" smtClean="0"/>
              <a:t>.</a:t>
            </a:r>
            <a:endParaRPr lang="pl-PL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webelements.com/webelements/compounds/media/Sm/F3Sm1-137652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14752"/>
            <a:ext cx="2936864" cy="2202648"/>
          </a:xfrm>
          <a:prstGeom prst="rect">
            <a:avLst/>
          </a:prstGeom>
          <a:noFill/>
        </p:spPr>
      </p:pic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571472" y="2332037"/>
            <a:ext cx="7715304" cy="1311277"/>
          </a:xfrm>
        </p:spPr>
        <p:txBody>
          <a:bodyPr/>
          <a:lstStyle/>
          <a:p>
            <a:r>
              <a:rPr lang="pl-PL" dirty="0" err="1" smtClean="0"/>
              <a:t>Samarium</a:t>
            </a:r>
            <a:r>
              <a:rPr lang="pl-PL" dirty="0" smtClean="0"/>
              <a:t> </a:t>
            </a:r>
            <a:r>
              <a:rPr lang="pl-PL" dirty="0" err="1" smtClean="0"/>
              <a:t>has</a:t>
            </a:r>
            <a:r>
              <a:rPr lang="pl-PL" dirty="0" smtClean="0"/>
              <a:t> five </a:t>
            </a:r>
            <a:r>
              <a:rPr lang="pl-PL" dirty="0" err="1" smtClean="0"/>
              <a:t>stable</a:t>
            </a:r>
            <a:r>
              <a:rPr lang="pl-PL" dirty="0" smtClean="0"/>
              <a:t> </a:t>
            </a:r>
            <a:r>
              <a:rPr lang="pl-PL" dirty="0" err="1" smtClean="0"/>
              <a:t>isotopes</a:t>
            </a:r>
            <a:endParaRPr lang="pl-PL" dirty="0" smtClean="0"/>
          </a:p>
          <a:p>
            <a:r>
              <a:rPr lang="pl-PL" dirty="0" smtClean="0"/>
              <a:t>And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radioisotopes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725602"/>
          </a:xfrm>
        </p:spPr>
        <p:txBody>
          <a:bodyPr>
            <a:normAutofit fontScale="90000"/>
          </a:bodyPr>
          <a:lstStyle/>
          <a:p>
            <a:r>
              <a:rPr lang="pl-PL" u="sng" dirty="0" err="1" smtClean="0"/>
              <a:t>Isotopes</a:t>
            </a:r>
            <a:r>
              <a:rPr lang="pl-PL" u="sng" dirty="0" smtClean="0"/>
              <a:t>: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i="1" dirty="0" smtClean="0"/>
              <a:t>‘Any </a:t>
            </a:r>
            <a:r>
              <a:rPr lang="pl-PL" i="1" dirty="0" err="1" smtClean="0"/>
              <a:t>different</a:t>
            </a:r>
            <a:r>
              <a:rPr lang="pl-PL" i="1" dirty="0" smtClean="0"/>
              <a:t> </a:t>
            </a:r>
            <a:r>
              <a:rPr lang="pl-PL" i="1" dirty="0" err="1" smtClean="0"/>
              <a:t>forms</a:t>
            </a:r>
            <a:r>
              <a:rPr lang="pl-PL" i="1" dirty="0" smtClean="0"/>
              <a:t> of an element, </a:t>
            </a:r>
            <a:r>
              <a:rPr lang="pl-PL" i="1" dirty="0" err="1" smtClean="0"/>
              <a:t>each</a:t>
            </a:r>
            <a:r>
              <a:rPr lang="pl-PL" i="1" dirty="0" smtClean="0"/>
              <a:t> </a:t>
            </a:r>
            <a:r>
              <a:rPr lang="pl-PL" i="1" dirty="0" err="1" smtClean="0"/>
              <a:t>having</a:t>
            </a:r>
            <a:r>
              <a:rPr lang="pl-PL" i="1" dirty="0" smtClean="0"/>
              <a:t> </a:t>
            </a:r>
            <a:r>
              <a:rPr lang="pl-PL" i="1" dirty="0" err="1" smtClean="0"/>
              <a:t>different</a:t>
            </a:r>
            <a:r>
              <a:rPr lang="pl-PL" i="1" dirty="0" smtClean="0"/>
              <a:t> </a:t>
            </a:r>
            <a:r>
              <a:rPr lang="pl-PL" i="1" dirty="0" err="1" smtClean="0"/>
              <a:t>atomic</a:t>
            </a:r>
            <a:r>
              <a:rPr lang="pl-PL" i="1" dirty="0" smtClean="0"/>
              <a:t> mass’</a:t>
            </a:r>
            <a:endParaRPr lang="pl-PL" i="1" dirty="0"/>
          </a:p>
        </p:txBody>
      </p:sp>
      <p:pic>
        <p:nvPicPr>
          <p:cNvPr id="16386" name="Picture 2" descr="http://www.webelements.com/webelements/elements/media/xtal-icon/Sm-b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643314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42844" y="1571612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pl-PL" dirty="0" err="1" smtClean="0"/>
              <a:t>Never</a:t>
            </a:r>
            <a:r>
              <a:rPr lang="pl-PL" dirty="0" smtClean="0"/>
              <a:t> </a:t>
            </a:r>
            <a:r>
              <a:rPr lang="pl-PL" dirty="0" err="1" smtClean="0"/>
              <a:t>found</a:t>
            </a:r>
            <a:r>
              <a:rPr lang="pl-PL" dirty="0" smtClean="0"/>
              <a:t> </a:t>
            </a:r>
            <a:r>
              <a:rPr lang="pl-PL" dirty="0" err="1" smtClean="0"/>
              <a:t>freely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nature</a:t>
            </a:r>
            <a:endParaRPr lang="pl-PL" dirty="0" smtClean="0"/>
          </a:p>
          <a:p>
            <a:pPr>
              <a:buNone/>
            </a:pPr>
            <a:r>
              <a:rPr lang="pl-PL" sz="1600" dirty="0" smtClean="0"/>
              <a:t>(</a:t>
            </a:r>
            <a:r>
              <a:rPr lang="pl-PL" sz="1600" dirty="0" err="1" smtClean="0"/>
              <a:t>There</a:t>
            </a:r>
            <a:r>
              <a:rPr lang="pl-PL" sz="1600" dirty="0" smtClean="0"/>
              <a:t> </a:t>
            </a:r>
            <a:r>
              <a:rPr lang="pl-PL" sz="1600" dirty="0" err="1" smtClean="0"/>
              <a:t>are</a:t>
            </a:r>
            <a:r>
              <a:rPr lang="pl-PL" sz="1600" dirty="0" smtClean="0"/>
              <a:t> no </a:t>
            </a:r>
            <a:r>
              <a:rPr lang="pl-PL" sz="1600" dirty="0" err="1" smtClean="0"/>
              <a:t>concerns</a:t>
            </a:r>
            <a:r>
              <a:rPr lang="pl-PL" sz="1600" dirty="0" smtClean="0"/>
              <a:t> </a:t>
            </a:r>
            <a:r>
              <a:rPr lang="pl-PL" sz="1600" dirty="0" err="1" smtClean="0"/>
              <a:t>due</a:t>
            </a:r>
            <a:r>
              <a:rPr lang="pl-PL" sz="1600" dirty="0" smtClean="0"/>
              <a:t> to </a:t>
            </a:r>
            <a:r>
              <a:rPr lang="pl-PL" sz="1600" dirty="0" err="1" smtClean="0"/>
              <a:t>this</a:t>
            </a:r>
            <a:r>
              <a:rPr lang="pl-PL" sz="1600" dirty="0" smtClean="0"/>
              <a:t> </a:t>
            </a:r>
            <a:r>
              <a:rPr lang="pl-PL" sz="1600" dirty="0" err="1" smtClean="0"/>
              <a:t>use</a:t>
            </a:r>
            <a:r>
              <a:rPr lang="pl-PL" sz="1600" dirty="0" smtClean="0"/>
              <a:t>) </a:t>
            </a:r>
            <a:endParaRPr lang="pl-PL" sz="1700" dirty="0" smtClean="0"/>
          </a:p>
          <a:p>
            <a:pPr>
              <a:buNone/>
            </a:pPr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>
              <a:buNone/>
            </a:pPr>
            <a:endParaRPr lang="pl-PL" dirty="0" smtClean="0"/>
          </a:p>
          <a:p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r>
              <a:rPr lang="pl-PL" dirty="0" err="1" smtClean="0"/>
              <a:t>Contained</a:t>
            </a:r>
            <a:r>
              <a:rPr lang="pl-PL" dirty="0" smtClean="0"/>
              <a:t> </a:t>
            </a:r>
            <a:r>
              <a:rPr lang="pl-PL" dirty="0" err="1" smtClean="0"/>
              <a:t>in</a:t>
            </a:r>
            <a:r>
              <a:rPr lang="pl-PL" dirty="0" smtClean="0"/>
              <a:t> many </a:t>
            </a:r>
            <a:r>
              <a:rPr lang="pl-PL" dirty="0" err="1" smtClean="0"/>
              <a:t>minerals</a:t>
            </a:r>
            <a:r>
              <a:rPr lang="pl-PL" dirty="0" smtClean="0"/>
              <a:t>, </a:t>
            </a:r>
            <a:r>
              <a:rPr lang="pl-PL" dirty="0" err="1" smtClean="0"/>
              <a:t>monazite</a:t>
            </a:r>
            <a:r>
              <a:rPr lang="pl-PL" dirty="0" smtClean="0"/>
              <a:t>, </a:t>
            </a:r>
            <a:r>
              <a:rPr lang="pl-PL" dirty="0" err="1" smtClean="0"/>
              <a:t>Bastnasite</a:t>
            </a:r>
            <a:r>
              <a:rPr lang="pl-PL" dirty="0" smtClean="0"/>
              <a:t>, </a:t>
            </a:r>
            <a:r>
              <a:rPr lang="pl-PL" dirty="0" err="1" smtClean="0"/>
              <a:t>Samarskite</a:t>
            </a:r>
            <a:r>
              <a:rPr lang="pl-PL" dirty="0" smtClean="0"/>
              <a:t>, </a:t>
            </a:r>
            <a:r>
              <a:rPr lang="pl-PL" dirty="0" err="1" smtClean="0"/>
              <a:t>Cerite</a:t>
            </a:r>
            <a:r>
              <a:rPr lang="pl-PL" dirty="0" smtClean="0"/>
              <a:t>, </a:t>
            </a:r>
            <a:r>
              <a:rPr lang="pl-PL" dirty="0" err="1" smtClean="0"/>
              <a:t>Orthite</a:t>
            </a:r>
            <a:endParaRPr lang="pl-PL" dirty="0" smtClean="0"/>
          </a:p>
          <a:p>
            <a:pPr>
              <a:buNone/>
            </a:pPr>
            <a:endParaRPr lang="pl-PL" sz="28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u="sng" dirty="0" err="1" smtClean="0"/>
              <a:t>Samarium</a:t>
            </a:r>
            <a:r>
              <a:rPr lang="pl-PL" u="sng" dirty="0" smtClean="0"/>
              <a:t> </a:t>
            </a:r>
            <a:r>
              <a:rPr lang="pl-PL" u="sng" dirty="0" err="1" smtClean="0"/>
              <a:t>in</a:t>
            </a:r>
            <a:r>
              <a:rPr lang="pl-PL" u="sng" dirty="0" smtClean="0"/>
              <a:t> </a:t>
            </a:r>
            <a:r>
              <a:rPr lang="pl-PL" u="sng" dirty="0" err="1" smtClean="0"/>
              <a:t>Nature</a:t>
            </a:r>
            <a:r>
              <a:rPr lang="pl-PL" u="sng" dirty="0" smtClean="0"/>
              <a:t>?</a:t>
            </a:r>
            <a:endParaRPr lang="pl-PL" u="sng" dirty="0"/>
          </a:p>
        </p:txBody>
      </p:sp>
      <p:pic>
        <p:nvPicPr>
          <p:cNvPr id="2050" name="Picture 2" descr="http://hyperphysics.phy-astr.gsu.edu/Nave-html/eurcamp/Engelberg671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28604"/>
            <a:ext cx="2008170" cy="2280820"/>
          </a:xfrm>
          <a:prstGeom prst="rect">
            <a:avLst/>
          </a:prstGeom>
          <a:noFill/>
        </p:spPr>
      </p:pic>
      <p:pic>
        <p:nvPicPr>
          <p:cNvPr id="2052" name="Picture 4" descr="http://www.alancolville.com/mineral/grossul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357429"/>
            <a:ext cx="2286016" cy="2278571"/>
          </a:xfrm>
          <a:prstGeom prst="rect">
            <a:avLst/>
          </a:prstGeom>
          <a:noFill/>
        </p:spPr>
      </p:pic>
      <p:pic>
        <p:nvPicPr>
          <p:cNvPr id="2056" name="Picture 8" descr="http://www.heavenlycascades.com/mineral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786058"/>
            <a:ext cx="2786082" cy="1682793"/>
          </a:xfrm>
          <a:prstGeom prst="rect">
            <a:avLst/>
          </a:prstGeom>
          <a:noFill/>
        </p:spPr>
      </p:pic>
      <p:pic>
        <p:nvPicPr>
          <p:cNvPr id="2054" name="Picture 6" descr="http://upload.wikimedia.org/wikipedia/commons/a/ab/USDA_Mineral_Quartz_Crystal_93c39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2928934"/>
            <a:ext cx="2071702" cy="1366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www.hedegaard.com/Photos/SulfidesP/PyriteLiuZhu13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857496"/>
            <a:ext cx="2001064" cy="1785950"/>
          </a:xfrm>
          <a:prstGeom prst="rect">
            <a:avLst/>
          </a:prstGeom>
          <a:noFill/>
        </p:spPr>
      </p:pic>
      <p:pic>
        <p:nvPicPr>
          <p:cNvPr id="1034" name="Picture 10" descr="http://mineral.galleries.com/minerals/sulfides/claustha/clausth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071942"/>
            <a:ext cx="1793856" cy="2493956"/>
          </a:xfrm>
          <a:prstGeom prst="rect">
            <a:avLst/>
          </a:prstGeom>
          <a:noFill/>
        </p:spPr>
      </p:pic>
      <p:pic>
        <p:nvPicPr>
          <p:cNvPr id="1030" name="Picture 6" descr="http://www.nasa.gov/images/content/115760main_k_oxygen_v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85728"/>
            <a:ext cx="1936732" cy="1568753"/>
          </a:xfrm>
          <a:prstGeom prst="rect">
            <a:avLst/>
          </a:prstGeom>
          <a:noFill/>
        </p:spPr>
      </p:pic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481329"/>
            <a:ext cx="2686040" cy="3733621"/>
          </a:xfrm>
        </p:spPr>
        <p:txBody>
          <a:bodyPr>
            <a:normAutofit lnSpcReduction="10000"/>
          </a:bodyPr>
          <a:lstStyle/>
          <a:p>
            <a:r>
              <a:rPr lang="pl-PL" dirty="0" err="1" smtClean="0"/>
              <a:t>Flourides</a:t>
            </a:r>
            <a:endParaRPr lang="pl-PL" dirty="0" smtClean="0"/>
          </a:p>
          <a:p>
            <a:r>
              <a:rPr lang="pl-PL" dirty="0" err="1" smtClean="0"/>
              <a:t>Chlorides</a:t>
            </a:r>
            <a:endParaRPr lang="pl-PL" dirty="0" smtClean="0"/>
          </a:p>
          <a:p>
            <a:r>
              <a:rPr lang="pl-PL" dirty="0" err="1" smtClean="0"/>
              <a:t>Bromides</a:t>
            </a:r>
            <a:endParaRPr lang="pl-PL" dirty="0" smtClean="0"/>
          </a:p>
          <a:p>
            <a:r>
              <a:rPr lang="pl-PL" dirty="0" err="1" smtClean="0"/>
              <a:t>Iodides</a:t>
            </a:r>
            <a:endParaRPr lang="pl-PL" dirty="0" smtClean="0"/>
          </a:p>
          <a:p>
            <a:r>
              <a:rPr lang="pl-PL" dirty="0" err="1" smtClean="0"/>
              <a:t>Oxides</a:t>
            </a:r>
            <a:endParaRPr lang="pl-PL" dirty="0" smtClean="0"/>
          </a:p>
          <a:p>
            <a:r>
              <a:rPr lang="pl-PL" dirty="0" err="1" smtClean="0"/>
              <a:t>Sulfides</a:t>
            </a:r>
            <a:endParaRPr lang="pl-PL" dirty="0" smtClean="0"/>
          </a:p>
          <a:p>
            <a:r>
              <a:rPr lang="pl-PL" dirty="0" err="1" smtClean="0"/>
              <a:t>Selenides</a:t>
            </a:r>
            <a:endParaRPr lang="pl-PL" dirty="0" smtClean="0"/>
          </a:p>
          <a:p>
            <a:r>
              <a:rPr lang="pl-PL" dirty="0" err="1" smtClean="0"/>
              <a:t>Tellurides</a:t>
            </a: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u="sng" dirty="0" err="1" smtClean="0"/>
              <a:t>Compounds</a:t>
            </a:r>
            <a:endParaRPr lang="pl-PL" u="sng" dirty="0"/>
          </a:p>
        </p:txBody>
      </p:sp>
      <p:pic>
        <p:nvPicPr>
          <p:cNvPr id="1026" name="Picture 2" descr="http://inventorspot.com/files/images/gel_toothpast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285728"/>
            <a:ext cx="1714512" cy="2132036"/>
          </a:xfrm>
          <a:prstGeom prst="rect">
            <a:avLst/>
          </a:prstGeom>
          <a:noFill/>
        </p:spPr>
      </p:pic>
      <p:pic>
        <p:nvPicPr>
          <p:cNvPr id="1028" name="Picture 4" descr="The mineral fluorite.">
            <a:hlinkClick r:id="rId6" tooltip="The mineral fluorite.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1643050"/>
            <a:ext cx="1714500" cy="1171575"/>
          </a:xfrm>
          <a:prstGeom prst="rect">
            <a:avLst/>
          </a:prstGeom>
          <a:noFill/>
        </p:spPr>
      </p:pic>
      <p:pic>
        <p:nvPicPr>
          <p:cNvPr id="1032" name="Picture 8" descr="http://www.geocities.jp/senribb/jewels/Sulfur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2428868"/>
            <a:ext cx="1928826" cy="1710326"/>
          </a:xfrm>
          <a:prstGeom prst="rect">
            <a:avLst/>
          </a:prstGeom>
          <a:noFill/>
        </p:spPr>
      </p:pic>
      <p:pic>
        <p:nvPicPr>
          <p:cNvPr id="1038" name="Picture 14" descr="http://www.crystalmaker.com/support/tutorials/crystalmaker/resources/c60_cage_atoms_all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86050" y="4214818"/>
            <a:ext cx="1768522" cy="177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http://images.google.pl/imgres?imgurl=http://www.chemistryexplained.com/elements/images/chel_0001_0003_0_img0380.jpg&amp;imgrefurl=http://www.chemistryexplained.com/elements/P-T/Ruthenium.html&amp;h=260&amp;w=304&amp;sz=40&amp;hl=pl&amp;start=17&amp;um=1&amp;tbnid=h8Ta5tiFL-SrQM:&amp;tbnh=99&amp;tbnw=116&amp;prev=/images%3Fq%3Dsamarium%2Bphysical%2Bproperties%26um%3D1%26hl%3Dpl%26lr%3D%26sa%3DX</a:t>
            </a:r>
          </a:p>
          <a:p>
            <a:pPr>
              <a:buNone/>
            </a:pPr>
            <a:r>
              <a:rPr lang="pl-PL" dirty="0" smtClean="0"/>
              <a:t>-</a:t>
            </a:r>
            <a:r>
              <a:rPr lang="pl-PL" dirty="0" err="1" smtClean="0"/>
              <a:t>ChemistryExplained</a:t>
            </a:r>
            <a:r>
              <a:rPr lang="pl-PL" dirty="0" smtClean="0"/>
              <a:t> </a:t>
            </a:r>
            <a:r>
              <a:rPr lang="pl-PL" dirty="0" err="1" smtClean="0"/>
              <a:t>Samarium</a:t>
            </a:r>
            <a:endParaRPr lang="pl-PL" dirty="0" smtClean="0"/>
          </a:p>
          <a:p>
            <a:r>
              <a:rPr lang="pl-PL" dirty="0" smtClean="0">
                <a:hlinkClick r:id="rId2"/>
              </a:rPr>
              <a:t>http://www.lenntech.com/periodic-chart-elements/sm-en.htm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-</a:t>
            </a:r>
            <a:r>
              <a:rPr lang="pl-PL" dirty="0" err="1" smtClean="0"/>
              <a:t>LennTech</a:t>
            </a:r>
            <a:r>
              <a:rPr lang="pl-PL" dirty="0" smtClean="0"/>
              <a:t> </a:t>
            </a:r>
            <a:r>
              <a:rPr lang="pl-PL" dirty="0" err="1" smtClean="0"/>
              <a:t>Samarium</a:t>
            </a:r>
            <a:r>
              <a:rPr lang="pl-PL" dirty="0" smtClean="0"/>
              <a:t> Sm</a:t>
            </a:r>
          </a:p>
          <a:p>
            <a:endParaRPr lang="pl-PL" dirty="0" smtClean="0"/>
          </a:p>
          <a:p>
            <a:r>
              <a:rPr lang="pl-PL" dirty="0" smtClean="0">
                <a:hlinkClick r:id="rId3"/>
              </a:rPr>
              <a:t>http://en.wikipedia.org/wiki/Samarium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-</a:t>
            </a:r>
            <a:r>
              <a:rPr lang="pl-PL" dirty="0" err="1" smtClean="0"/>
              <a:t>From</a:t>
            </a:r>
            <a:r>
              <a:rPr lang="pl-PL" dirty="0" smtClean="0"/>
              <a:t> </a:t>
            </a:r>
            <a:r>
              <a:rPr lang="pl-PL" dirty="0" err="1" smtClean="0"/>
              <a:t>Wikipedia</a:t>
            </a:r>
            <a:r>
              <a:rPr lang="pl-PL" dirty="0" smtClean="0"/>
              <a:t>. (</a:t>
            </a:r>
            <a:r>
              <a:rPr lang="pl-PL" dirty="0" err="1" smtClean="0"/>
              <a:t>Samarium</a:t>
            </a:r>
            <a:r>
              <a:rPr lang="pl-PL" dirty="0" smtClean="0"/>
              <a:t>)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Sources</a:t>
            </a:r>
            <a:r>
              <a:rPr lang="pl-PL" dirty="0" smtClean="0"/>
              <a:t> (</a:t>
            </a:r>
            <a:r>
              <a:rPr lang="pl-PL" dirty="0" err="1" smtClean="0"/>
              <a:t>Bibliography</a:t>
            </a:r>
            <a:r>
              <a:rPr lang="pl-PL" dirty="0" smtClean="0"/>
              <a:t>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136</TotalTime>
  <Words>334</Words>
  <Application>Microsoft Office PowerPoint</Application>
  <PresentationFormat>Pokaz na ekranie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Hol</vt:lpstr>
      <vt:lpstr>Samarium</vt:lpstr>
      <vt:lpstr>General details</vt:lpstr>
      <vt:lpstr>Physical Properties</vt:lpstr>
      <vt:lpstr>I have two Birthdays</vt:lpstr>
      <vt:lpstr>Uses of Samarium</vt:lpstr>
      <vt:lpstr>Isotopes: ‘Any different forms of an element, each having different atomic mass’</vt:lpstr>
      <vt:lpstr>Samarium in Nature?</vt:lpstr>
      <vt:lpstr>Compounds</vt:lpstr>
      <vt:lpstr>Sources (Bibliography)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Samarium</dc:title>
  <dc:creator>czytelnik0003</dc:creator>
  <cp:lastModifiedBy>czytelnik0004</cp:lastModifiedBy>
  <cp:revision>22</cp:revision>
  <dcterms:created xsi:type="dcterms:W3CDTF">2008-04-16T06:18:14Z</dcterms:created>
  <dcterms:modified xsi:type="dcterms:W3CDTF">2008-05-05T10:13:29Z</dcterms:modified>
</cp:coreProperties>
</file>